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48c9a4a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48c9a4a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e48c9a4a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e48c9a4a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e48c9a4a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e48c9a4a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e48c9a4aa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e48c9a4a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e48c9a4a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e48c9a4a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e48c9a4aa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e48c9a4aa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720075" y="463450"/>
            <a:ext cx="5570100" cy="21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000">
                <a:solidFill>
                  <a:srgbClr val="351C75"/>
                </a:solidFill>
              </a:rPr>
              <a:t>ЗАПОМНИ!!!</a:t>
            </a:r>
            <a:endParaRPr b="1" sz="3000">
              <a:solidFill>
                <a:srgbClr val="351C75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b="1" lang="ru" sz="3000">
                <a:solidFill>
                  <a:srgbClr val="351C75"/>
                </a:solidFill>
              </a:rPr>
            </a:br>
            <a:r>
              <a:rPr b="1" i="1" lang="ru" sz="3000">
                <a:solidFill>
                  <a:srgbClr val="980000"/>
                </a:solidFill>
              </a:rPr>
              <a:t>Трудные случаи ударения</a:t>
            </a:r>
            <a:br>
              <a:rPr b="1" i="1" lang="ru" sz="3000">
                <a:solidFill>
                  <a:srgbClr val="980000"/>
                </a:solidFill>
              </a:rPr>
            </a:br>
            <a:r>
              <a:rPr b="1" i="1" lang="ru" sz="1800">
                <a:solidFill>
                  <a:srgbClr val="20124D"/>
                </a:solidFill>
              </a:rPr>
              <a:t>(орфоэпические нормы) </a:t>
            </a:r>
            <a:endParaRPr b="1" i="1" sz="1800">
              <a:solidFill>
                <a:srgbClr val="20124D"/>
              </a:solidFill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3618375" y="3163850"/>
            <a:ext cx="5142300" cy="401100"/>
          </a:xfrm>
          <a:prstGeom prst="rect">
            <a:avLst/>
          </a:prstGeom>
          <a:noFill/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20124D"/>
                </a:solidFill>
              </a:rPr>
              <a:t>Составила Галанина Н.А. учитель начальной школы</a:t>
            </a:r>
            <a:endParaRPr b="1">
              <a:solidFill>
                <a:srgbClr val="20124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свЁкла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Простейший для запоминания вариант. Ударение всегда падает на Ё.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Неправильно: свеклА.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долбИт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Ударение на И в последнем слоге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Неправильно: дОлбит.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слИвовый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Ударение в этом слове ставится на И в первом слоге — сл</a:t>
            </a:r>
            <a:r>
              <a:rPr b="1" lang="ru" sz="1800">
                <a:solidFill>
                  <a:schemeClr val="dk1"/>
                </a:solidFill>
              </a:rPr>
              <a:t>И</a:t>
            </a:r>
            <a:r>
              <a:rPr lang="ru" sz="1800">
                <a:solidFill>
                  <a:schemeClr val="dk1"/>
                </a:solidFill>
              </a:rPr>
              <a:t>вовый..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Неправильно: сливОвый.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Иконопись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Ударение в слове, означающее процесс писания икон ставится на первую буквуИ.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Неправильно: икОнопись.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бАнты, бАнта, бАнтов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В названии красивого украшения школьниц нужно делать ударение на А в первом слоге.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Неправильно: бантЫ.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/>
        </p:nvSpPr>
        <p:spPr>
          <a:xfrm>
            <a:off x="0" y="0"/>
            <a:ext cx="9144000" cy="504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принятА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В слове принят</a:t>
            </a:r>
            <a:r>
              <a:rPr b="1" lang="ru" sz="1800">
                <a:solidFill>
                  <a:schemeClr val="dk1"/>
                </a:solidFill>
              </a:rPr>
              <a:t>А</a:t>
            </a:r>
            <a:r>
              <a:rPr lang="ru" sz="1800">
                <a:solidFill>
                  <a:schemeClr val="dk1"/>
                </a:solidFill>
              </a:rPr>
              <a:t> ударение ставится на букву А в последнем слове.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Неправильно: прИнята, принЯта.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облегчИть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Нужно облегчить ваши страдания в поиске правильного ударения, в этом слове оно ставится на И в последнем слоге.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Неправильно: облЕгчить.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кУхонный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Неожиданно, правда? В слове к</a:t>
            </a:r>
            <a:r>
              <a:rPr b="1" lang="ru" sz="1800">
                <a:solidFill>
                  <a:schemeClr val="dk1"/>
                </a:solidFill>
              </a:rPr>
              <a:t>У</a:t>
            </a:r>
            <a:r>
              <a:rPr lang="ru" sz="1800">
                <a:solidFill>
                  <a:schemeClr val="dk1"/>
                </a:solidFill>
              </a:rPr>
              <a:t>хонный правильно ставить ударение именно на букву У в первом слоге и никак иначе.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Неправильно: кухОнный.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деньгАми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Запомните, делать акцент на первый слог признак плохого тона. Ударение в слове деньгами ставится только на второй слово – деньгАми и никак иначе. Все остальное является устаревшей интерпретацией данного слова.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Неправильно: дЕньгами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3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украИнский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В данном слове ударение ставится на второй слог – украИнский.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Неправильно: укрАинский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бАрмен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Большинство современных словарей рекомендуют ставить ударение на первый слог — бАрмен.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Именно это вариант сегодня признан правильным. Тем не менее, в некоторых словарях еще присутствует ударение на «е», а сами филологи не пришли к окончательному мнению.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CA2846"/>
                </a:solidFill>
              </a:rPr>
              <a:t>♦ </a:t>
            </a:r>
            <a:r>
              <a:rPr b="1" lang="ru" sz="1800">
                <a:solidFill>
                  <a:schemeClr val="dk1"/>
                </a:solidFill>
              </a:rPr>
              <a:t>мастерскИ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Ударение в слове ставится на последнюю гласную — мастерскИ.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Слово относится к сложным случаям, а потому правильное произношение нужно запомнить.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/>
        </p:nvSpPr>
        <p:spPr>
          <a:xfrm>
            <a:off x="285200" y="-26250"/>
            <a:ext cx="3858900" cy="51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Аэроп</a:t>
            </a:r>
            <a:r>
              <a:rPr b="1" lang="ru"/>
              <a:t>о</a:t>
            </a:r>
            <a:r>
              <a:rPr lang="ru"/>
              <a:t>рта – ударение на четвертый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Балов</a:t>
            </a:r>
            <a:r>
              <a:rPr b="1" lang="ru"/>
              <a:t>а</a:t>
            </a:r>
            <a:r>
              <a:rPr lang="ru"/>
              <a:t>ть – на последний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Включ</a:t>
            </a:r>
            <a:r>
              <a:rPr b="1" lang="ru"/>
              <a:t>и</a:t>
            </a:r>
            <a:r>
              <a:rPr lang="ru"/>
              <a:t>т – ударение на второй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Деньг</a:t>
            </a:r>
            <a:r>
              <a:rPr b="1" lang="ru"/>
              <a:t>а</a:t>
            </a:r>
            <a:r>
              <a:rPr lang="ru"/>
              <a:t>ми – ударение на второй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Догов</a:t>
            </a:r>
            <a:r>
              <a:rPr b="1" lang="ru"/>
              <a:t>о</a:t>
            </a:r>
            <a:r>
              <a:rPr lang="ru"/>
              <a:t>р – на последний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Дон</a:t>
            </a:r>
            <a:r>
              <a:rPr b="1" lang="ru"/>
              <a:t>е</a:t>
            </a:r>
            <a:r>
              <a:rPr lang="ru"/>
              <a:t>льзя – ударение на второй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Жалюз</a:t>
            </a:r>
            <a:r>
              <a:rPr b="1" lang="ru"/>
              <a:t>и</a:t>
            </a:r>
            <a:r>
              <a:rPr lang="ru"/>
              <a:t> – на последний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Зак</a:t>
            </a:r>
            <a:r>
              <a:rPr b="1" lang="ru"/>
              <a:t>у</a:t>
            </a:r>
            <a:r>
              <a:rPr lang="ru"/>
              <a:t>порить – ударение на второй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Инс</a:t>
            </a:r>
            <a:r>
              <a:rPr b="1" lang="ru"/>
              <a:t>у</a:t>
            </a:r>
            <a:r>
              <a:rPr lang="ru"/>
              <a:t>льт – на второй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Катал</a:t>
            </a:r>
            <a:r>
              <a:rPr b="1" lang="ru"/>
              <a:t>о</a:t>
            </a:r>
            <a:r>
              <a:rPr lang="ru"/>
              <a:t>г – ударение на последний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Кварт</a:t>
            </a:r>
            <a:r>
              <a:rPr b="1" lang="ru"/>
              <a:t>а</a:t>
            </a:r>
            <a:r>
              <a:rPr lang="ru"/>
              <a:t>л – на последний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Крас</a:t>
            </a:r>
            <a:r>
              <a:rPr b="1" lang="ru"/>
              <a:t>и</a:t>
            </a:r>
            <a:r>
              <a:rPr lang="ru"/>
              <a:t>вее – ударение на второй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Обесп</a:t>
            </a:r>
            <a:r>
              <a:rPr b="1" lang="ru"/>
              <a:t>е</a:t>
            </a:r>
            <a:r>
              <a:rPr lang="ru"/>
              <a:t>чение – ударение на третий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Облегч</a:t>
            </a:r>
            <a:r>
              <a:rPr b="1" lang="ru"/>
              <a:t>и</a:t>
            </a:r>
            <a:r>
              <a:rPr lang="ru"/>
              <a:t>ть – на последний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 сред</a:t>
            </a:r>
            <a:r>
              <a:rPr b="1" lang="ru"/>
              <a:t>а</a:t>
            </a:r>
            <a:r>
              <a:rPr lang="ru"/>
              <a:t>м – ударение на последний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Прин</a:t>
            </a:r>
            <a:r>
              <a:rPr b="1" lang="ru"/>
              <a:t>я</a:t>
            </a:r>
            <a:r>
              <a:rPr lang="ru"/>
              <a:t>в – на второй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</a:t>
            </a:r>
            <a:r>
              <a:rPr b="1" lang="ru"/>
              <a:t>о</a:t>
            </a:r>
            <a:r>
              <a:rPr lang="ru"/>
              <a:t>рты – ударение на первый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Фен</a:t>
            </a:r>
            <a:r>
              <a:rPr b="1" lang="ru"/>
              <a:t>о</a:t>
            </a:r>
            <a:r>
              <a:rPr lang="ru"/>
              <a:t>мен – на второй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Ход</a:t>
            </a:r>
            <a:r>
              <a:rPr b="1" lang="ru"/>
              <a:t>а</a:t>
            </a:r>
            <a:r>
              <a:rPr lang="ru"/>
              <a:t>тайство – ударение на второй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</a:t>
            </a:r>
            <a:r>
              <a:rPr b="1" lang="ru"/>
              <a:t>е</a:t>
            </a:r>
            <a:r>
              <a:rPr lang="ru"/>
              <a:t>рпать – на первый слог.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Щав</a:t>
            </a:r>
            <a:r>
              <a:rPr b="1" lang="ru"/>
              <a:t>е</a:t>
            </a:r>
            <a:r>
              <a:rPr lang="ru"/>
              <a:t>ль – ударение на второй слог.</a:t>
            </a:r>
            <a:endParaRPr/>
          </a:p>
        </p:txBody>
      </p:sp>
      <p:pic>
        <p:nvPicPr>
          <p:cNvPr id="76" name="Google Shape;7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1200" y="1034700"/>
            <a:ext cx="4203026" cy="294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4116575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26123" y="1458373"/>
            <a:ext cx="4762450" cy="177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