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dfe0d628a_2_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dfe0d628a_2_0: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dfe0d628a_2_4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2dfe0d628a_2_4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dfe0d628a_2_5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2dfe0d628a_2_5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dfe0d628a_2_5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2dfe0d628a_2_5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dfe0d628a_2_6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2dfe0d628a_2_6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dfe0d628a_2_6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2dfe0d628a_2_6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dfe0d628a_2_7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2dfe0d628a_2_7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dfe0d628a_2_7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2dfe0d628a_2_7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dfe0d628a_2_8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2dfe0d628a_2_8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dfe0d628a_2_8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2dfe0d628a_2_8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dfe0d628a_2_9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2dfe0d628a_2_9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dfe0d628a_2_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2dfe0d628a_2_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dfe0d628a_2_9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2dfe0d628a_2_9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dfe0d628a_2_10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2dfe0d628a_2_10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dfe0d628a_2_10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2dfe0d628a_2_10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dfe0d628a_2_1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2dfe0d628a_2_11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dfe0d628a_2_1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2dfe0d628a_2_11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dfe0d628a_2_1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2dfe0d628a_2_12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dfe0d628a_2_12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2dfe0d628a_2_12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dfe0d628a_2_1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g2dfe0d628a_2_13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dfe0d628a_2_13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g2dfe0d628a_2_13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dfe0d628a_2_14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2dfe0d628a_2_14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dfe0d628a_2_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g2dfe0d628a_2_1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dfe0d628a_2_14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g2dfe0d628a_2_14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dfe0d628a_2_15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g2dfe0d628a_2_15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dfe0d628a_2_15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g2dfe0d628a_2_15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dfe0d628a_2_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g2dfe0d628a_2_1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dfe0d628a_2_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g2dfe0d628a_2_2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dfe0d628a_2_2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g2dfe0d628a_2_2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dfe0d628a_2_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2dfe0d628a_2_3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dfe0d628a_2_3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g2dfe0d628a_2_39: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dfe0d628a_2_4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2dfe0d628a_2_44: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hyperlink" Target="https://rus4-vpr.sdamgia.ru/test?theme=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683568" y="1653648"/>
            <a:ext cx="7665496" cy="173124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ru" sz="5400" u="none" cap="none" strike="noStrike">
                <a:solidFill>
                  <a:srgbClr val="4F6128"/>
                </a:solidFill>
                <a:latin typeface="Times New Roman"/>
                <a:ea typeface="Times New Roman"/>
                <a:cs typeface="Times New Roman"/>
                <a:sym typeface="Times New Roman"/>
              </a:rPr>
              <a:t>Определи </a:t>
            </a:r>
            <a:br>
              <a:rPr b="1" i="0" lang="ru" sz="5400" u="none" cap="none" strike="noStrike">
                <a:solidFill>
                  <a:srgbClr val="4F6128"/>
                </a:solidFill>
                <a:latin typeface="Times New Roman"/>
                <a:ea typeface="Times New Roman"/>
                <a:cs typeface="Times New Roman"/>
                <a:sym typeface="Times New Roman"/>
              </a:rPr>
            </a:br>
            <a:r>
              <a:rPr b="1" i="0" lang="ru" sz="5400" u="none" cap="none" strike="noStrike">
                <a:solidFill>
                  <a:srgbClr val="4F6128"/>
                </a:solidFill>
                <a:latin typeface="Times New Roman"/>
                <a:ea typeface="Times New Roman"/>
                <a:cs typeface="Times New Roman"/>
                <a:sym typeface="Times New Roman"/>
              </a:rPr>
              <a:t>основную мысль текста</a:t>
            </a:r>
            <a:br>
              <a:rPr b="1" i="0" lang="ru" sz="5400" u="none" cap="none" strike="noStrike">
                <a:solidFill>
                  <a:srgbClr val="4F6128"/>
                </a:solidFill>
                <a:latin typeface="Times New Roman"/>
                <a:ea typeface="Times New Roman"/>
                <a:cs typeface="Times New Roman"/>
                <a:sym typeface="Times New Roman"/>
              </a:rPr>
            </a:br>
            <a:r>
              <a:rPr b="0" i="1" lang="ru" sz="3600" u="none" cap="none" strike="noStrike">
                <a:solidFill>
                  <a:srgbClr val="4F6128"/>
                </a:solidFill>
                <a:latin typeface="Times New Roman"/>
                <a:ea typeface="Times New Roman"/>
                <a:cs typeface="Times New Roman"/>
                <a:sym typeface="Times New Roman"/>
              </a:rPr>
              <a:t>(подготовка к ВПР)</a:t>
            </a:r>
            <a:endParaRPr b="0" i="1" sz="5400" u="none" cap="none" strike="noStrike">
              <a:solidFill>
                <a:srgbClr val="4F6128"/>
              </a:solidFill>
              <a:latin typeface="Times New Roman"/>
              <a:ea typeface="Times New Roman"/>
              <a:cs typeface="Times New Roman"/>
              <a:sym typeface="Times New Roman"/>
            </a:endParaRPr>
          </a:p>
        </p:txBody>
      </p:sp>
      <p:sp>
        <p:nvSpPr>
          <p:cNvPr id="55" name="Google Shape;55;p13"/>
          <p:cNvSpPr/>
          <p:nvPr/>
        </p:nvSpPr>
        <p:spPr>
          <a:xfrm>
            <a:off x="683568" y="357504"/>
            <a:ext cx="7416824" cy="432048"/>
          </a:xfrm>
          <a:prstGeom prst="rect">
            <a:avLst/>
          </a:prstGeom>
          <a:solidFill>
            <a:srgbClr val="92D050"/>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ru" sz="1800" u="none" cap="none" strike="noStrike">
                <a:solidFill>
                  <a:srgbClr val="4F6128"/>
                </a:solidFill>
                <a:latin typeface="Times New Roman"/>
                <a:ea typeface="Times New Roman"/>
                <a:cs typeface="Times New Roman"/>
                <a:sym typeface="Times New Roman"/>
              </a:rPr>
              <a:t>МБОУ Каликинская СШ</a:t>
            </a:r>
            <a:endParaRPr b="1" i="0" sz="1800" u="none" cap="none" strike="noStrike">
              <a:solidFill>
                <a:srgbClr val="4F6128"/>
              </a:solidFill>
              <a:latin typeface="Times New Roman"/>
              <a:ea typeface="Times New Roman"/>
              <a:cs typeface="Times New Roman"/>
              <a:sym typeface="Times New Roman"/>
            </a:endParaRPr>
          </a:p>
        </p:txBody>
      </p:sp>
      <p:sp>
        <p:nvSpPr>
          <p:cNvPr id="56" name="Google Shape;56;p13"/>
          <p:cNvSpPr/>
          <p:nvPr/>
        </p:nvSpPr>
        <p:spPr>
          <a:xfrm>
            <a:off x="683568" y="4083918"/>
            <a:ext cx="7560840" cy="486054"/>
          </a:xfrm>
          <a:prstGeom prst="rect">
            <a:avLst/>
          </a:prstGeom>
          <a:solidFill>
            <a:srgbClr val="92D050"/>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1" lang="ru" sz="1800" u="none" cap="none" strike="noStrike">
                <a:solidFill>
                  <a:srgbClr val="4F6128"/>
                </a:solidFill>
                <a:latin typeface="Times New Roman"/>
                <a:ea typeface="Times New Roman"/>
                <a:cs typeface="Times New Roman"/>
                <a:sym typeface="Times New Roman"/>
              </a:rPr>
              <a:t>Выполнила Галанина Наталья Анатольевна, учитель начальных классов</a:t>
            </a:r>
            <a:endParaRPr b="1" i="1" sz="1800" u="none" cap="none" strike="noStrike">
              <a:solidFill>
                <a:srgbClr val="4F6128"/>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2"/>
          <p:cNvSpPr/>
          <p:nvPr/>
        </p:nvSpPr>
        <p:spPr>
          <a:xfrm>
            <a:off x="155975" y="303500"/>
            <a:ext cx="8793000" cy="54636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ru" sz="2400" u="none" cap="none" strike="noStrike">
                <a:solidFill>
                  <a:schemeClr val="dk1"/>
                </a:solidFill>
                <a:latin typeface="Times New Roman"/>
                <a:ea typeface="Times New Roman"/>
                <a:cs typeface="Times New Roman"/>
                <a:sym typeface="Times New Roman"/>
              </a:rPr>
              <a:t>Выследили охотники медведицу с медвежонком. Медведицу убили, а медвежонка принесли в деревню. </a:t>
            </a:r>
            <a:endParaRPr sz="2400"/>
          </a:p>
          <a:p>
            <a:pPr indent="0" lvl="0" marL="0" marR="0" rtl="0" algn="l">
              <a:lnSpc>
                <a:spcPct val="150000"/>
              </a:lnSpc>
              <a:spcBef>
                <a:spcPts val="0"/>
              </a:spcBef>
              <a:spcAft>
                <a:spcPts val="0"/>
              </a:spcAft>
              <a:buNone/>
            </a:pPr>
            <a:r>
              <a:rPr b="0" i="0" lang="ru" sz="2400" u="none" cap="none" strike="noStrike">
                <a:solidFill>
                  <a:schemeClr val="dk1"/>
                </a:solidFill>
                <a:latin typeface="Times New Roman"/>
                <a:ea typeface="Times New Roman"/>
                <a:cs typeface="Times New Roman"/>
                <a:sym typeface="Times New Roman"/>
              </a:rPr>
              <a:t>Хозяин налил в плошечку молока. Малыш ходит кругом, не пьет, скулит. Охотник намочил молоком свой палец и дал лизнуть зверьку. Медвежонок стал сосать палец и заодно тянул молочко.</a:t>
            </a:r>
            <a:endParaRPr sz="2400"/>
          </a:p>
          <a:p>
            <a:pPr indent="0" lvl="0" marL="0" marR="0" rtl="0" algn="l">
              <a:lnSpc>
                <a:spcPct val="150000"/>
              </a:lnSpc>
              <a:spcBef>
                <a:spcPts val="0"/>
              </a:spcBef>
              <a:spcAft>
                <a:spcPts val="0"/>
              </a:spcAft>
              <a:buNone/>
            </a:pPr>
            <a:r>
              <a:rPr b="0" i="0" lang="ru" sz="2400" u="none" cap="none" strike="noStrike">
                <a:solidFill>
                  <a:schemeClr val="dk1"/>
                </a:solidFill>
                <a:latin typeface="Times New Roman"/>
                <a:ea typeface="Times New Roman"/>
                <a:cs typeface="Times New Roman"/>
                <a:sym typeface="Times New Roman"/>
              </a:rPr>
              <a:t>Ночью все проснулись от громкого плача. Это Мишка заплакал. Он замёрз. Укрыл его охотник полушубком. Заснул медвежонок.</a:t>
            </a:r>
            <a:endParaRPr b="0" i="0" sz="24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3"/>
          <p:cNvSpPr/>
          <p:nvPr/>
        </p:nvSpPr>
        <p:spPr>
          <a:xfrm>
            <a:off x="1115616" y="1221600"/>
            <a:ext cx="6768752" cy="103874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Основная мысль текста:</a:t>
            </a:r>
            <a:endParaRPr b="0" i="0" sz="2800" u="none" cap="none" strike="noStrike">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 </a:t>
            </a:r>
            <a:r>
              <a:rPr b="0" i="1" lang="ru" sz="2800" u="none" cap="none" strike="noStrike">
                <a:solidFill>
                  <a:schemeClr val="dk1"/>
                </a:solidFill>
                <a:latin typeface="Times New Roman"/>
                <a:ea typeface="Times New Roman"/>
                <a:cs typeface="Times New Roman"/>
                <a:sym typeface="Times New Roman"/>
              </a:rPr>
              <a:t>Медвежонку нужна мать. Охотник заменил медвежонку мать.</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4"/>
          <p:cNvSpPr/>
          <p:nvPr/>
        </p:nvSpPr>
        <p:spPr>
          <a:xfrm>
            <a:off x="0" y="0"/>
            <a:ext cx="9144000" cy="5667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ru" sz="2000" u="none" cap="none" strike="noStrike">
                <a:solidFill>
                  <a:schemeClr val="dk1"/>
                </a:solidFill>
                <a:latin typeface="Times New Roman"/>
                <a:ea typeface="Times New Roman"/>
                <a:cs typeface="Times New Roman"/>
                <a:sym typeface="Times New Roman"/>
              </a:rPr>
              <a:t>(1)В мире существует много необычных, удивительных памятников. (2)Есть они и в России, вот, например, памятник букве «ё» в Ульяновске. (3)Раньше этот город назывался Симбирском, в нём родился известный русский писатель Николай Михайлович Карамзин, который придумал букву «ё». (4)Он предложил поставить над буквой «е» две точки. (5)До изобретения буквы «ё» писали или «ио», или просто «е». </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(6)В Псковской области, неподалёку от усадьбы Михайловское, где жил в ссылке Александр Сергеевич Пушкин, поставили памятник зайцу. (7)Монумента заяц удостоился за то, что… спас великого русского поэта. </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(8)Произошло это так. (9)Пушкин решил самовольно покинуть северную деревню и тайно приехать в столицу − Петербург, чтобы повидать друзей. (10)Он ехал на санях, и вдруг дорогу ему перебежал заяц. (11)Это было плохой приметой. (12)Суеверный поэт сразу же вернулся домой. (13)А в это время в Петербурге дворяне (и среди них друзья Пушкина) пытались поднять восстание против царя. (14)Не будь зайца, поэт наверняка присоединился бы к бунтовщикам и скорее всего погиб бы. (15)Псковичи считают, что заяц сохранил Пушкину жизнь, вот и отметили его заслуги памятником. </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5"/>
          <p:cNvSpPr/>
          <p:nvPr/>
        </p:nvSpPr>
        <p:spPr>
          <a:xfrm>
            <a:off x="827584" y="1167594"/>
            <a:ext cx="7416824" cy="117724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Основная мысль текста:</a:t>
            </a:r>
            <a:endParaRPr sz="3200">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 </a:t>
            </a:r>
            <a:r>
              <a:rPr i="1" lang="ru" sz="3200">
                <a:solidFill>
                  <a:schemeClr val="dk1"/>
                </a:solidFill>
                <a:latin typeface="Times New Roman"/>
                <a:ea typeface="Times New Roman"/>
                <a:cs typeface="Times New Roman"/>
                <a:sym typeface="Times New Roman"/>
              </a:rPr>
              <a:t>В России есть много необычных, удивительных или забавных памятников.</a:t>
            </a:r>
            <a:endParaRPr sz="3200">
              <a:solidFill>
                <a:schemeClr val="dk1"/>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6"/>
          <p:cNvSpPr/>
          <p:nvPr/>
        </p:nvSpPr>
        <p:spPr>
          <a:xfrm>
            <a:off x="0" y="0"/>
            <a:ext cx="9144000" cy="5955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(1)В сумерки я возвращался из леса и увидел на дороге ёжика. (2)Посадил я его в кепку, принёс домой и назвал Фомкой. (3)В комнате Фомка нашёл за печкой старый подшитый валенок и забрался в него. (4)А на том валенке любил дремать рыжий кот Васька. (5)Всю ночь до рассвета он где-то бродил, а затем прыгнул в форточку. (6)Лёг он на своё любимое место за печкой, но тут же выгнул спину дугой и выскочил на середину комнаты. (7)Васька не на шутку перепугался: старый дедов валенок чихал, кашлял, фыркал.</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(8)Я подумал, что теперь рыжему Ваське спокойной жизни не будет, но ошибся. (9)День за днём кот и еж приглядывались друг к другу, а потом привыкли и подружились, даже молоко стали пить из одного блюдца. (10)Как-то еж поймал в сенях мышонка и показал его коту. (11)Пристыженный кот заурчал и предпочел удалиться во двор. (12)Васька был толст, ленив и на мышей не обращал внимания.</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(13)Осенью я пустил Фомку под дом, но почти каждый вечер еж прибегал к крыльцу, стучал по блюдцу лапами и требовал молока. (14)На зов колючего друга являлся кот. (15)Но самое удивительное, что с тех пор и Васька начал ловить мышей. (16)Ведь недаром говорится, что с кем поведешься, от того и наберёшься!</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7"/>
          <p:cNvSpPr/>
          <p:nvPr/>
        </p:nvSpPr>
        <p:spPr>
          <a:xfrm>
            <a:off x="611560" y="1437624"/>
            <a:ext cx="7776864" cy="117724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Основная мысль текста:</a:t>
            </a:r>
            <a:endParaRPr sz="3200">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i="1" lang="ru" sz="3200">
                <a:solidFill>
                  <a:schemeClr val="dk1"/>
                </a:solidFill>
                <a:latin typeface="Times New Roman"/>
                <a:ea typeface="Times New Roman"/>
                <a:cs typeface="Times New Roman"/>
                <a:sym typeface="Times New Roman"/>
              </a:rPr>
              <a:t> С кем поведёшься, от того и наберёшься.  Друзья всегда влияют друг на друга.</a:t>
            </a:r>
            <a:endParaRPr i="1" sz="3200">
              <a:solidFill>
                <a:schemeClr val="dk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8"/>
          <p:cNvSpPr/>
          <p:nvPr/>
        </p:nvSpPr>
        <p:spPr>
          <a:xfrm>
            <a:off x="0" y="0"/>
            <a:ext cx="9144000" cy="6040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(1)В прошлом году отпуск мне выпал зимой и я поехал в деревню к деду. (2)Дом у него небольшой, рубленый. (3)Вблизи за рекой старая берёзовая роща. (4)Дни стояли сухие, морозные, без ветра. (5)С утра до сумерек я бродил на лыжах и старался не вспоминать городские заботы. (6)Я окинул взглядом заснеженную поляну и присел на пенёк поправить крепления. (7)Сижу и разглядываю свежие следы: тут заячья тропа, а там рыжая плутовка пробежала.</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(8)Вдруг над моей головой кто-то мяукнул — откуда кот взялся? (9)Неужели плут Тишка за мной увязался? (10)Быть того не может! (11)Когда из дому выходил, он на печке дремал. (12)А вверху снова — «мяу!». (13)Затем в роще скворец засвистел — ну и чудеса! (14)Ведь скворцы давно на юг улетели. (15)Потом желтокрылая иволга прокричала.</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(16)Сперва я растерялся: уж больно диковинно звучал в конце декабря её приглушённый летний разлив. (17)Вскочил, с опаской оглядел ближние деревья. (18)И вдруг вижу, что на берёзе сидит востроглазая сойка с рыжим хохолком и надо мной посмеивается: «Ловко я тебя провела!» (19)Я покачал головой. (20)Вроде не первый день в лесу брожу, по голосам и повадкам осторожных птиц узнаю, а на сойкину удочку попался!</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9"/>
          <p:cNvSpPr/>
          <p:nvPr/>
        </p:nvSpPr>
        <p:spPr>
          <a:xfrm>
            <a:off x="611560" y="1437624"/>
            <a:ext cx="7848872" cy="117724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Основная мысль текста: </a:t>
            </a:r>
            <a:endParaRPr sz="3200">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i="1" lang="ru" sz="3200">
                <a:solidFill>
                  <a:schemeClr val="dk1"/>
                </a:solidFill>
                <a:latin typeface="Times New Roman"/>
                <a:ea typeface="Times New Roman"/>
                <a:cs typeface="Times New Roman"/>
                <a:sym typeface="Times New Roman"/>
              </a:rPr>
              <a:t>Даже знатока в птичьих голосов может обмануть птица сойка.</a:t>
            </a:r>
            <a:endParaRPr i="1" sz="3200">
              <a:solidFill>
                <a:schemeClr val="dk1"/>
              </a:solidFill>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30"/>
          <p:cNvSpPr/>
          <p:nvPr/>
        </p:nvSpPr>
        <p:spPr>
          <a:xfrm>
            <a:off x="0" y="0"/>
            <a:ext cx="9144000" cy="6204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Calibri"/>
                <a:ea typeface="Calibri"/>
                <a:cs typeface="Calibri"/>
                <a:sym typeface="Calibri"/>
              </a:rPr>
              <a:t>(1)Издревле люди научились использовать все свойства тыквы в своих интересах. (2)Плод тыквы с ботанической точки зрения является ягодой, так как имеет сочную мякоть и множество семян. (3)Из тыквы готовят разные кушанья, потому что она очень полезна и вкусна, но используют её не только в кулинарии.(4)В Средней Азии из тыкв делают различную посуду: бутылки, вёдра, ложки. (5)Лёгкие сосуды из тыкв оплетают сеткой, и получаются удобные сосуды для хранения запасов воды и масла во время путешествий. (6)В больших тыквах люди хранят зерно и крупу. (7)Из тыквы делают даже игрушки.</a:t>
            </a:r>
            <a:endParaRPr/>
          </a:p>
          <a:p>
            <a:pPr indent="0" lvl="0" marL="0" marR="0" rtl="0" algn="l">
              <a:spcBef>
                <a:spcPts val="0"/>
              </a:spcBef>
              <a:spcAft>
                <a:spcPts val="0"/>
              </a:spcAft>
              <a:buNone/>
            </a:pPr>
            <a:r>
              <a:rPr lang="ru" sz="2000">
                <a:solidFill>
                  <a:schemeClr val="dk1"/>
                </a:solidFill>
                <a:latin typeface="Calibri"/>
                <a:ea typeface="Calibri"/>
                <a:cs typeface="Calibri"/>
                <a:sym typeface="Calibri"/>
              </a:rPr>
              <a:t>(8)В Индии же оригинально используют тыкву для ловли обезьян. (9)Индусы просверливают в большой тыкве маленькое отверстие, насыпают в него немного риса или других семян. (10)Зоркие обезьянки очень любопытные и жадные. (11)Когда люди уходят, обезьяны быстро спускаются с дерева, бросаются к тыквам и запускают в отверстие лапку. (12)Что там внутри?</a:t>
            </a:r>
            <a:endParaRPr/>
          </a:p>
          <a:p>
            <a:pPr indent="0" lvl="0" marL="0" marR="0" rtl="0" algn="l">
              <a:spcBef>
                <a:spcPts val="0"/>
              </a:spcBef>
              <a:spcAft>
                <a:spcPts val="0"/>
              </a:spcAft>
              <a:buNone/>
            </a:pPr>
            <a:r>
              <a:rPr lang="ru" sz="2000">
                <a:solidFill>
                  <a:schemeClr val="dk1"/>
                </a:solidFill>
                <a:latin typeface="Calibri"/>
                <a:ea typeface="Calibri"/>
                <a:cs typeface="Calibri"/>
                <a:sym typeface="Calibri"/>
              </a:rPr>
              <a:t>(13)Лапка нащупает зёрна риса, наберёт их полную горсть. (14)Но сжатый кулачок уже не проходит в отверстие, и ковыляет обезьянка на трёх лапках, волочит большую тыкву. (15)Прибегают люди, но обезьянка продолжает держать кулачок в тыкве. (16)Тогда охотники легко забирают жадного зверька вместе с тыквой.</a:t>
            </a:r>
            <a:endParaRPr sz="20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1"/>
          <p:cNvSpPr/>
          <p:nvPr/>
        </p:nvSpPr>
        <p:spPr>
          <a:xfrm>
            <a:off x="611560" y="951570"/>
            <a:ext cx="7776864" cy="191590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Основная мысль текста:</a:t>
            </a:r>
            <a:endParaRPr/>
          </a:p>
          <a:p>
            <a:pPr indent="0" lvl="0" marL="0" marR="0" rtl="0" algn="ctr">
              <a:spcBef>
                <a:spcPts val="0"/>
              </a:spcBef>
              <a:spcAft>
                <a:spcPts val="0"/>
              </a:spcAft>
              <a:buNone/>
            </a:pPr>
            <a:r>
              <a:rPr i="1" lang="ru" sz="3200">
                <a:solidFill>
                  <a:schemeClr val="dk1"/>
                </a:solidFill>
                <a:latin typeface="Times New Roman"/>
                <a:ea typeface="Times New Roman"/>
                <a:cs typeface="Times New Roman"/>
                <a:sym typeface="Times New Roman"/>
              </a:rPr>
              <a:t>Издревле люди научились использовать свойства тыквы в своих интересах.  Возможности применения тыквы очень многогранны.</a:t>
            </a:r>
            <a:endParaRPr i="1" sz="3200">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0" l="0" r="0" t="0"/>
          <a:stretch/>
        </p:blipFill>
        <p:spPr>
          <a:xfrm>
            <a:off x="755576" y="465516"/>
            <a:ext cx="7560840" cy="410445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2"/>
          <p:cNvSpPr/>
          <p:nvPr/>
        </p:nvSpPr>
        <p:spPr>
          <a:xfrm>
            <a:off x="0" y="64950"/>
            <a:ext cx="9144000" cy="5013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(1)Возле старого колодца стоит высокая кудрявая берёза. (2)Дедушка сказал, что этому белоствольному дереву около ста лет. (3)С детства я привык к шелесту листьев и среди шума и трепета осин и тополей: различал мягкий, застенчивый берёзовый шёпоток.(4)В мае на старой берёзе поселился зяблик. (5)Он пел как-то особенно раскатисто, звонко: то тенькал синицей, то гремел на весь сад, точно бил в маленький бубен. (6)Голосистый певец начинал свою чудную песню ранним утром, а я выбегал в сад и здоровался с ним. (7)Осенью зяблик со стаей перелётных птиц отправился на юг. (8)Мне стало немного грустно. (9)Зяблик улетит за тысячи вёрст и не вспомнит нашу берёзу.</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(10)А когда пришла весна, я снова заметил на старой берёзе небольшую птицу. (11)Сидела она высоко, почти у самой вершины. (12)Я не мог хорошенько рассмотреть её, наверное, новый зяблик. (13)Я сказал ему: «Здравствуй!» (14)Птица встрепенулась, почистила клюв о берёзу, тенькнула по-синичьи и ударила в звонкий бубен. (15)И тут я узнал певца! (16)Ведь старого знакомою всегда узнаешь по голосу.</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3"/>
          <p:cNvSpPr/>
          <p:nvPr/>
        </p:nvSpPr>
        <p:spPr>
          <a:xfrm>
            <a:off x="683568" y="1059582"/>
            <a:ext cx="7704856" cy="15465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Основная мысль текста:</a:t>
            </a:r>
            <a:endParaRPr/>
          </a:p>
          <a:p>
            <a:pPr indent="0" lvl="0" marL="0" marR="0" rtl="0" algn="ctr">
              <a:spcBef>
                <a:spcPts val="0"/>
              </a:spcBef>
              <a:spcAft>
                <a:spcPts val="0"/>
              </a:spcAft>
              <a:buNone/>
            </a:pPr>
            <a:r>
              <a:rPr i="1" lang="ru" sz="3200">
                <a:solidFill>
                  <a:schemeClr val="dk1"/>
                </a:solidFill>
                <a:latin typeface="Times New Roman"/>
                <a:ea typeface="Times New Roman"/>
                <a:cs typeface="Times New Roman"/>
                <a:sym typeface="Times New Roman"/>
              </a:rPr>
              <a:t>Старого знакомого всегда узнаешь по голосу. / Всегда радуешься встрече со старым другом.</a:t>
            </a:r>
            <a:endParaRPr i="1" sz="3200">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34"/>
          <p:cNvSpPr/>
          <p:nvPr/>
        </p:nvSpPr>
        <p:spPr>
          <a:xfrm>
            <a:off x="0" y="255525"/>
            <a:ext cx="9144000" cy="4419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(1)Я люблю собак, потому что они верные друзья. (2)Когда не стало моей старой собаки Томки, я решил купить себе новую. (3)Но мне хотелось взять не щенка, а взрослую собаку, лет трёх-четырёх. (4)Я попросил своих друзей сообщить мне, если они узнают о продаже хорошей охотничьей собаки. (5)Скоро мой друг рассказал мне, что один охотник продаёт хорошую взрослую собаку. (6)Он это делает, потому что врачи не разрешают ему больше ходить на охоту.(7)Пальма была красивой собакой с умными глазами, поэтому она сразу мне понравилась. (8)На улице к моей машине собаку вывел её хозяин. (9)Когда машина тронулась, Пальма не отрываясь стала смотреть назад. (10)В боковое зеркало и видел, как мужчина махал нам рукой, а его жена плакала.</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(11)По приезде Пальма лежала в углу комнаты, никому не разрешала подходить к ней, не ела и не пила. (12)На третий день я позвонил её прежнему хозяину и сказал, что собака страдает. (13)Он приехал и забрал собаку обратно. (14)Преданность Пальмы ещё раз показала, что настоящих друзей нельзя купить.</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35"/>
          <p:cNvSpPr/>
          <p:nvPr/>
        </p:nvSpPr>
        <p:spPr>
          <a:xfrm>
            <a:off x="539552" y="1383618"/>
            <a:ext cx="7992888" cy="80791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3200">
                <a:solidFill>
                  <a:schemeClr val="dk1"/>
                </a:solidFill>
                <a:latin typeface="Times New Roman"/>
                <a:ea typeface="Times New Roman"/>
                <a:cs typeface="Times New Roman"/>
                <a:sym typeface="Times New Roman"/>
              </a:rPr>
              <a:t>Основная мысль текста:</a:t>
            </a:r>
            <a:endParaRPr/>
          </a:p>
          <a:p>
            <a:pPr indent="0" lvl="0" marL="0" marR="0" rtl="0" algn="ctr">
              <a:spcBef>
                <a:spcPts val="0"/>
              </a:spcBef>
              <a:spcAft>
                <a:spcPts val="0"/>
              </a:spcAft>
              <a:buNone/>
            </a:pPr>
            <a:r>
              <a:rPr i="1" lang="ru" sz="3200">
                <a:solidFill>
                  <a:schemeClr val="dk1"/>
                </a:solidFill>
                <a:latin typeface="Times New Roman"/>
                <a:ea typeface="Times New Roman"/>
                <a:cs typeface="Times New Roman"/>
                <a:sym typeface="Times New Roman"/>
              </a:rPr>
              <a:t>Настоящих друзей нельзя купить.</a:t>
            </a:r>
            <a:endParaRPr i="1" sz="3200">
              <a:solidFill>
                <a:schemeClr val="dk1"/>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6"/>
          <p:cNvSpPr/>
          <p:nvPr/>
        </p:nvSpPr>
        <p:spPr>
          <a:xfrm>
            <a:off x="0" y="0"/>
            <a:ext cx="9027000" cy="5355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(1)Жил-был в деревне деревянный дом. (2)Его старая крыша местами прохудилась и уже не спасала от проливного дождя, окна не открывались, а двери сильно скрипели. (3)Когда-то давно в доме жили люди, тогда он был новый, красивый и жильцы ухаживали за ним. (4)Люди часто ездили в город и всегда возвращались. (5)А однажды жильцы уехали, прошло много времени, но никто так и не вернулся в деревню. (6)Дом начал скучать и ветшать, ведь никто теперь не ухаживал за ним. (7)И яблоневый сад у дома тоже чувствовал себя заброшенным.(8)Когда наступила весна, дом и сад поняли, что надо что-то делать, иначе они снова останутся одинокими. (9)И тогда дом и сад решили изменить свою жизнь и стали готовиться к приёму гостей. (10)Прилетел ветер и проветрил все комнаты. (11)Пошёл дождь и вымыл все окна. (12)Вышло из-за туч солнце и высушило весь дом. (13)Сад помолодел и покрылся бело-розовым цветом.</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(14)Скоро в деревню приехали люди, посмотрели на чистый и красивый дом и с радостью поселились в нём. (15)А сад от счастья усыпал дорожки бело-розовыми лепестками. (16)Ведь главное — не отчаиваться и быть готовым к новой встрече.</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7"/>
          <p:cNvSpPr/>
          <p:nvPr/>
        </p:nvSpPr>
        <p:spPr>
          <a:xfrm>
            <a:off x="467544" y="1275606"/>
            <a:ext cx="7992888" cy="16850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2800">
                <a:solidFill>
                  <a:schemeClr val="dk1"/>
                </a:solidFill>
                <a:latin typeface="Times New Roman"/>
                <a:ea typeface="Times New Roman"/>
                <a:cs typeface="Times New Roman"/>
                <a:sym typeface="Times New Roman"/>
              </a:rPr>
              <a:t>Основная мысль текста:</a:t>
            </a:r>
            <a:endParaRPr/>
          </a:p>
          <a:p>
            <a:pPr indent="0" lvl="0" marL="0" marR="0" rtl="0" algn="ctr">
              <a:spcBef>
                <a:spcPts val="0"/>
              </a:spcBef>
              <a:spcAft>
                <a:spcPts val="0"/>
              </a:spcAft>
              <a:buNone/>
            </a:pPr>
            <a:r>
              <a:rPr i="1" lang="ru" sz="2800">
                <a:solidFill>
                  <a:schemeClr val="dk1"/>
                </a:solidFill>
                <a:latin typeface="Times New Roman"/>
                <a:ea typeface="Times New Roman"/>
                <a:cs typeface="Times New Roman"/>
                <a:sym typeface="Times New Roman"/>
              </a:rPr>
              <a:t>Главное — не отчаиваться и быть готовым к новой встрече. / Главное — стараться изменить в лучшую сторону любую даже непростую ситуацию.</a:t>
            </a:r>
            <a:endParaRPr i="1" sz="2800">
              <a:solidFill>
                <a:schemeClr val="dk1"/>
              </a:solidFill>
              <a:latin typeface="Times New Roman"/>
              <a:ea typeface="Times New Roman"/>
              <a:cs typeface="Times New Roman"/>
              <a:sym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8"/>
          <p:cNvSpPr/>
          <p:nvPr/>
        </p:nvSpPr>
        <p:spPr>
          <a:xfrm>
            <a:off x="0" y="151800"/>
            <a:ext cx="9144000" cy="4839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(1)На свете жил удивительный певец, который пел и проникновенно, и красочно. (2)Его разноцветные песни были так хороши (3)Но у него не было песни, которая бы нравилась абсолютно всем. (4)Его розовую песню любили юноши и девушки, а старики проходили мимо. (5)Когда он пел зелёную песню, то люди средних лет открывали ему души. (6)Зато детей эта песня не трогала: они любили песни ярких цветов. (7)И для них приходилось петь особо, как и для стариков. (8)Этим нравились песни тёмные: серые, синие.(9)Любовь к цвету песни зависела не только от возраста, но и от характера. (10)Весёлые люди любили жёлтые, малиновые, красные песни. (11)Серьёзным нравились песни коричневых, вишнёвых, лиловых тонов.</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(12)Певец искал цвет для песни, которая полюбилась бы сразу всем, но так и не нашёл. (13)И тогда он обратился к известному художнику и попросил его придумать такой цвет, который понравится людям разного возраста и характера. (14)Художник выслушал певца, подумал и подарил ему радугу. (15)Радугу любят все, потому что каждый находит в ней свой любимый цвет.</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9"/>
          <p:cNvSpPr/>
          <p:nvPr/>
        </p:nvSpPr>
        <p:spPr>
          <a:xfrm>
            <a:off x="683568" y="1437624"/>
            <a:ext cx="7776864" cy="16850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2800">
                <a:solidFill>
                  <a:schemeClr val="dk1"/>
                </a:solidFill>
                <a:latin typeface="Times New Roman"/>
                <a:ea typeface="Times New Roman"/>
                <a:cs typeface="Times New Roman"/>
                <a:sym typeface="Times New Roman"/>
              </a:rPr>
              <a:t>Основная мысль текста:</a:t>
            </a:r>
            <a:endParaRPr/>
          </a:p>
          <a:p>
            <a:pPr indent="0" lvl="0" marL="0" marR="0" rtl="0" algn="l">
              <a:spcBef>
                <a:spcPts val="0"/>
              </a:spcBef>
              <a:spcAft>
                <a:spcPts val="0"/>
              </a:spcAft>
              <a:buNone/>
            </a:pPr>
            <a:r>
              <a:rPr i="1" lang="ru" sz="2800">
                <a:solidFill>
                  <a:schemeClr val="dk1"/>
                </a:solidFill>
                <a:latin typeface="Times New Roman"/>
                <a:ea typeface="Times New Roman"/>
                <a:cs typeface="Times New Roman"/>
                <a:sym typeface="Times New Roman"/>
              </a:rPr>
              <a:t>Каждый человек по-разному воспринимает песню, ассоциируя с ней разные цвета, поэтому песня должна быть окрашена в разные цвета радуги, чтобы понравиться всем.</a:t>
            </a:r>
            <a:endParaRPr i="1" sz="2800">
              <a:solidFill>
                <a:schemeClr val="dk1"/>
              </a:solidFill>
              <a:latin typeface="Times New Roman"/>
              <a:ea typeface="Times New Roman"/>
              <a:cs typeface="Times New Roman"/>
              <a:sym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40"/>
          <p:cNvSpPr/>
          <p:nvPr/>
        </p:nvSpPr>
        <p:spPr>
          <a:xfrm>
            <a:off x="0" y="0"/>
            <a:ext cx="9144000" cy="5385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(1)В шесть лет я совершенно не знал, кем стану, когда вырасту. (2)Все профессии казались мне интересными.(3)Но однажды по телевизору я увидел чемпионат Европы по боксу и сразу же решил стать боксёром. (4)После соревнований показали, как спортсмены тренируются. (5)Чтобы развивать силу удара, они били большую тяжёлую кожаную «грушу». (6)Конечно же, я загорелся и попросил родителей купить мне такую «грушу» для тренировок. (7)Но папа сказал, что в семье денег на боксёрскую «грушу» пока нет.</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(8)Мама достала из шкафа коричневого медведя и предложила использовать его в качестве боксёрской «груши». (9) Это была моя старая детская игрушка. (10)У мишки были разные глаза: один жёлтый, ещё фабричный, другой — белый, из пуговицы, которую пришили вместо потерявшегося. (11)Они смотрели на меня весело и доверчиво. (12)И тут я вдруг вспомнил, как играл и засыпал вместе со своим плюшевым другом. (18)И теперь я должен бить его, чтобы развивать силу удара? (14)Сердце моё сжалось... (15)Я подумал и решил, что никогда не стану боксёром, а пойду учиться на врача, который лечит зверей.</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41"/>
          <p:cNvSpPr/>
          <p:nvPr/>
        </p:nvSpPr>
        <p:spPr>
          <a:xfrm>
            <a:off x="467544" y="1599642"/>
            <a:ext cx="8280920" cy="103874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2800">
                <a:solidFill>
                  <a:schemeClr val="dk1"/>
                </a:solidFill>
                <a:latin typeface="Times New Roman"/>
                <a:ea typeface="Times New Roman"/>
                <a:cs typeface="Times New Roman"/>
                <a:sym typeface="Times New Roman"/>
              </a:rPr>
              <a:t>Основная мысль текста:</a:t>
            </a:r>
            <a:endParaRPr/>
          </a:p>
          <a:p>
            <a:pPr indent="0" lvl="0" marL="0" marR="0" rtl="0" algn="ctr">
              <a:spcBef>
                <a:spcPts val="0"/>
              </a:spcBef>
              <a:spcAft>
                <a:spcPts val="0"/>
              </a:spcAft>
              <a:buNone/>
            </a:pPr>
            <a:r>
              <a:rPr i="1" lang="ru" sz="2800">
                <a:solidFill>
                  <a:schemeClr val="dk1"/>
                </a:solidFill>
                <a:latin typeface="Times New Roman"/>
                <a:ea typeface="Times New Roman"/>
                <a:cs typeface="Times New Roman"/>
                <a:sym typeface="Times New Roman"/>
              </a:rPr>
              <a:t>Нельзя быть жестоким даже по отношению к плюшевому другу. / Нельзя предавать старых друзей.</a:t>
            </a:r>
            <a:endParaRPr i="1" sz="280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p:nvPr/>
        </p:nvSpPr>
        <p:spPr>
          <a:xfrm>
            <a:off x="1259632" y="1653648"/>
            <a:ext cx="6696744" cy="103874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Основная мысль текста:</a:t>
            </a:r>
            <a:endParaRPr b="0" i="0" sz="2800" u="none" cap="none" strike="noStrike">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 </a:t>
            </a:r>
            <a:r>
              <a:rPr b="0" i="1" lang="ru" sz="2800" u="none" cap="none" strike="noStrike">
                <a:solidFill>
                  <a:schemeClr val="dk1"/>
                </a:solidFill>
                <a:latin typeface="Times New Roman"/>
                <a:ea typeface="Times New Roman"/>
                <a:cs typeface="Times New Roman"/>
                <a:sym typeface="Times New Roman"/>
              </a:rPr>
              <a:t>Много чудес раскрывает людям лесная поляна</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42"/>
          <p:cNvSpPr/>
          <p:nvPr/>
        </p:nvSpPr>
        <p:spPr>
          <a:xfrm>
            <a:off x="0" y="0"/>
            <a:ext cx="9144000" cy="5307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(1)Нам подарили молодую белку. (2)Она очень скоро сделалась совсем ручная. (3)Нас, ребят, она хорошо знала. (4)Только войдёшь в комнату, белка прыгнет тебе со шкафа прямо на плечо, мордочкой о щёку трётся. (5)Это значит — просит сахару или конфетку.(6)Конфеты и сахар у нас в столовой, в буфете, лежали, их не закрывали, потому что мы без спросу ничего не брали. (7)Но однажды мама созвала нас и показала пустую вазочку из-под конфет. (8)А на следующий день сахар из буфета пропал, но никто не сознался, что взял его. (9)Тут уж и отец рассердился, лишил нас на неделю сладкого.</a:t>
            </a:r>
            <a:endParaRPr/>
          </a:p>
          <a:p>
            <a:pPr indent="0" lvl="0" marL="0" marR="0" rtl="0" algn="l">
              <a:spcBef>
                <a:spcPts val="0"/>
              </a:spcBef>
              <a:spcAft>
                <a:spcPts val="0"/>
              </a:spcAft>
              <a:buNone/>
            </a:pPr>
            <a:r>
              <a:rPr lang="ru" sz="2000">
                <a:solidFill>
                  <a:schemeClr val="dk1"/>
                </a:solidFill>
                <a:latin typeface="Times New Roman"/>
                <a:ea typeface="Times New Roman"/>
                <a:cs typeface="Times New Roman"/>
                <a:sym typeface="Times New Roman"/>
              </a:rPr>
              <a:t>(10)Один раз сидел я тихо в столовой и читал. (11)Вдруг вижу: белка вскочила на стол, схватила в зубы корочку хлеба — и на пол, а потом на шкаф. (12)Через минуту смотрю: опять на стол влезла, схватила вторую корочку — и снова на шкаф. (13)Подставил я стул, заглянул на шкаф и увидел старую шляпу, под которой лежали и сахар, и конфеты, и чёрствые корочки (14)Я показал тайник отцу. (15)Он сказал, что наша белка на зиму себе запасы так делает, видимо, даже у ручной белки проявляется беличий инстинкт.</a:t>
            </a:r>
            <a:endParaRPr sz="2000">
              <a:solidFill>
                <a:schemeClr val="dk1"/>
              </a:solidFill>
              <a:latin typeface="Times New Roman"/>
              <a:ea typeface="Times New Roman"/>
              <a:cs typeface="Times New Roman"/>
              <a:sym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43"/>
          <p:cNvSpPr/>
          <p:nvPr/>
        </p:nvSpPr>
        <p:spPr>
          <a:xfrm>
            <a:off x="683568" y="1491630"/>
            <a:ext cx="7560840" cy="103874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ru" sz="2800">
                <a:solidFill>
                  <a:schemeClr val="dk1"/>
                </a:solidFill>
                <a:latin typeface="Times New Roman"/>
                <a:ea typeface="Times New Roman"/>
                <a:cs typeface="Times New Roman"/>
                <a:sym typeface="Times New Roman"/>
              </a:rPr>
              <a:t>Основная мысль текста:</a:t>
            </a:r>
            <a:endParaRPr/>
          </a:p>
          <a:p>
            <a:pPr indent="0" lvl="0" marL="0" marR="0" rtl="0" algn="ctr">
              <a:spcBef>
                <a:spcPts val="0"/>
              </a:spcBef>
              <a:spcAft>
                <a:spcPts val="0"/>
              </a:spcAft>
              <a:buNone/>
            </a:pPr>
            <a:r>
              <a:rPr i="1" lang="ru" sz="2800">
                <a:solidFill>
                  <a:schemeClr val="dk1"/>
                </a:solidFill>
                <a:latin typeface="Times New Roman"/>
                <a:ea typeface="Times New Roman"/>
                <a:cs typeface="Times New Roman"/>
                <a:sym typeface="Times New Roman"/>
              </a:rPr>
              <a:t>Даже у ручной белки проявляется беличий инстинкт, она делает запасы на зиму.</a:t>
            </a:r>
            <a:endParaRPr i="1" sz="2800">
              <a:solidFill>
                <a:schemeClr val="dk1"/>
              </a:solidFill>
              <a:latin typeface="Times New Roman"/>
              <a:ea typeface="Times New Roman"/>
              <a:cs typeface="Times New Roman"/>
              <a:sym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44"/>
          <p:cNvSpPr/>
          <p:nvPr/>
        </p:nvSpPr>
        <p:spPr>
          <a:xfrm>
            <a:off x="755576" y="465516"/>
            <a:ext cx="6984776" cy="378042"/>
          </a:xfrm>
          <a:prstGeom prst="rect">
            <a:avLst/>
          </a:prstGeom>
          <a:solidFill>
            <a:srgbClr val="92D050"/>
          </a:solidFill>
          <a:ln cap="flat" cmpd="sng" w="2540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ru" sz="2000">
                <a:solidFill>
                  <a:srgbClr val="4F6128"/>
                </a:solidFill>
                <a:latin typeface="Times New Roman"/>
                <a:ea typeface="Times New Roman"/>
                <a:cs typeface="Times New Roman"/>
                <a:sym typeface="Times New Roman"/>
              </a:rPr>
              <a:t>Источники</a:t>
            </a:r>
            <a:endParaRPr b="1" sz="2000">
              <a:solidFill>
                <a:srgbClr val="4F6128"/>
              </a:solidFill>
              <a:latin typeface="Times New Roman"/>
              <a:ea typeface="Times New Roman"/>
              <a:cs typeface="Times New Roman"/>
              <a:sym typeface="Times New Roman"/>
            </a:endParaRPr>
          </a:p>
        </p:txBody>
      </p:sp>
      <p:sp>
        <p:nvSpPr>
          <p:cNvPr id="212" name="Google Shape;212;p44"/>
          <p:cNvSpPr txBox="1"/>
          <p:nvPr/>
        </p:nvSpPr>
        <p:spPr>
          <a:xfrm>
            <a:off x="827584" y="1221600"/>
            <a:ext cx="7344816" cy="48474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ru" sz="1800">
                <a:solidFill>
                  <a:srgbClr val="4F6128"/>
                </a:solidFill>
                <a:latin typeface="Times New Roman"/>
                <a:ea typeface="Times New Roman"/>
                <a:cs typeface="Times New Roman"/>
                <a:sym typeface="Times New Roman"/>
              </a:rPr>
              <a:t>Решу ВПР   </a:t>
            </a:r>
            <a:r>
              <a:rPr b="1" lang="ru" sz="1800" u="sng">
                <a:solidFill>
                  <a:schemeClr val="hlink"/>
                </a:solidFill>
                <a:latin typeface="Times New Roman"/>
                <a:ea typeface="Times New Roman"/>
                <a:cs typeface="Times New Roman"/>
                <a:sym typeface="Times New Roman"/>
                <a:hlinkClick r:id="rId3"/>
              </a:rPr>
              <a:t>https://rus4-vpr.sdamgia.ru/test?theme=6</a:t>
            </a:r>
            <a:endParaRPr b="1" sz="1800">
              <a:solidFill>
                <a:srgbClr val="4F6128"/>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1" sz="1800">
              <a:solidFill>
                <a:srgbClr val="4F6128"/>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pic>
        <p:nvPicPr>
          <p:cNvPr id="71" name="Google Shape;71;p16"/>
          <p:cNvPicPr preferRelativeResize="0"/>
          <p:nvPr/>
        </p:nvPicPr>
        <p:blipFill rotWithShape="1">
          <a:blip r:embed="rId3">
            <a:alphaModFix/>
          </a:blip>
          <a:srcRect b="0" l="0" r="0" t="0"/>
          <a:stretch/>
        </p:blipFill>
        <p:spPr>
          <a:xfrm>
            <a:off x="755576" y="573528"/>
            <a:ext cx="7704856" cy="361840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7"/>
          <p:cNvSpPr/>
          <p:nvPr/>
        </p:nvSpPr>
        <p:spPr>
          <a:xfrm>
            <a:off x="899592" y="1545636"/>
            <a:ext cx="7344816" cy="103874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Основная мысль текста:</a:t>
            </a:r>
            <a:endParaRPr b="0" i="0" sz="2800" u="none" cap="none" strike="noStrike">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 </a:t>
            </a:r>
            <a:r>
              <a:rPr b="0" i="1" lang="ru" sz="2800" u="none" cap="none" strike="noStrike">
                <a:solidFill>
                  <a:schemeClr val="dk1"/>
                </a:solidFill>
                <a:latin typeface="Times New Roman"/>
                <a:ea typeface="Times New Roman"/>
                <a:cs typeface="Times New Roman"/>
                <a:sym typeface="Times New Roman"/>
              </a:rPr>
              <a:t>Многие люди знают разные языки, а вот Аркаша Пластов понимал язык родной земли</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8"/>
          <p:cNvPicPr preferRelativeResize="0"/>
          <p:nvPr/>
        </p:nvPicPr>
        <p:blipFill rotWithShape="1">
          <a:blip r:embed="rId3">
            <a:alphaModFix/>
          </a:blip>
          <a:srcRect b="0" l="0" r="0" t="0"/>
          <a:stretch/>
        </p:blipFill>
        <p:spPr>
          <a:xfrm>
            <a:off x="1043608" y="627534"/>
            <a:ext cx="6852969" cy="372641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9"/>
          <p:cNvSpPr/>
          <p:nvPr/>
        </p:nvSpPr>
        <p:spPr>
          <a:xfrm>
            <a:off x="1475656" y="1545636"/>
            <a:ext cx="6696744" cy="103874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Основная мысль текста:</a:t>
            </a:r>
            <a:endParaRPr b="0" i="0" sz="2800" u="none" cap="none" strike="noStrike">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Всем дуб дарил радость, дуб стал любимым местом для отдыха</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20"/>
          <p:cNvSpPr/>
          <p:nvPr/>
        </p:nvSpPr>
        <p:spPr>
          <a:xfrm>
            <a:off x="755575" y="464025"/>
            <a:ext cx="7632900" cy="44454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i="0" lang="ru" sz="2400" u="none" cap="none" strike="noStrike">
                <a:solidFill>
                  <a:schemeClr val="dk1"/>
                </a:solidFill>
                <a:latin typeface="Times New Roman"/>
                <a:ea typeface="Times New Roman"/>
                <a:cs typeface="Times New Roman"/>
                <a:sym typeface="Times New Roman"/>
              </a:rPr>
              <a:t>Однажды мы пошли в лес и услышали звук топора. Два мальчика срубили осину.</a:t>
            </a:r>
            <a:endParaRPr/>
          </a:p>
          <a:p>
            <a:pPr indent="0" lvl="0" marL="0" marR="0" rtl="0" algn="l">
              <a:lnSpc>
                <a:spcPct val="150000"/>
              </a:lnSpc>
              <a:spcBef>
                <a:spcPts val="0"/>
              </a:spcBef>
              <a:spcAft>
                <a:spcPts val="0"/>
              </a:spcAft>
              <a:buNone/>
            </a:pPr>
            <a:r>
              <a:rPr b="1" i="0" lang="ru" sz="2400" u="none" cap="none" strike="noStrike">
                <a:solidFill>
                  <a:schemeClr val="dk1"/>
                </a:solidFill>
                <a:latin typeface="Times New Roman"/>
                <a:ea typeface="Times New Roman"/>
                <a:cs typeface="Times New Roman"/>
                <a:sym typeface="Times New Roman"/>
              </a:rPr>
              <a:t>Осмотрели мы свежее дерево. Внутри ствола была длинная пустота. Это поработал червяк. А из пустоты было восемь дырок наружу. Это дятел лечил дерево. Семь дырок сделал доктор. Только на восьмой захватил вредителя. Съел «хирург» червяка и спас осину. А ребята её погубили.</a:t>
            </a:r>
            <a:endParaRPr b="1" i="0" sz="24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1"/>
          <p:cNvSpPr/>
          <p:nvPr/>
        </p:nvSpPr>
        <p:spPr>
          <a:xfrm>
            <a:off x="1259632" y="1599642"/>
            <a:ext cx="7056784" cy="71558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Основная мысль текста:</a:t>
            </a:r>
            <a:endParaRPr b="0" i="0" sz="2800" u="none" cap="none" strike="noStrike">
              <a:solidFill>
                <a:schemeClr val="dk1"/>
              </a:solidFill>
              <a:latin typeface="Times New Roman"/>
              <a:ea typeface="Times New Roman"/>
              <a:cs typeface="Times New Roman"/>
              <a:sym typeface="Times New Roman"/>
            </a:endParaRPr>
          </a:p>
          <a:p>
            <a:pPr indent="0" lvl="0" marL="0" marR="0" rtl="0" algn="ctr">
              <a:spcBef>
                <a:spcPts val="0"/>
              </a:spcBef>
              <a:spcAft>
                <a:spcPts val="0"/>
              </a:spcAft>
              <a:buNone/>
            </a:pPr>
            <a:r>
              <a:rPr b="0" i="0" lang="ru" sz="2800" u="none" cap="none" strike="noStrike">
                <a:solidFill>
                  <a:schemeClr val="dk1"/>
                </a:solidFill>
                <a:latin typeface="Times New Roman"/>
                <a:ea typeface="Times New Roman"/>
                <a:cs typeface="Times New Roman"/>
                <a:sym typeface="Times New Roman"/>
              </a:rPr>
              <a:t> </a:t>
            </a:r>
            <a:r>
              <a:rPr b="0" i="1" lang="ru" sz="2800" u="none" cap="none" strike="noStrike">
                <a:solidFill>
                  <a:schemeClr val="dk1"/>
                </a:solidFill>
                <a:latin typeface="Times New Roman"/>
                <a:ea typeface="Times New Roman"/>
                <a:cs typeface="Times New Roman"/>
                <a:sym typeface="Times New Roman"/>
              </a:rPr>
              <a:t>Дятел спас осину, а ребята ее погубили.</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